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15"/>
  </p:notesMasterIdLst>
  <p:sldIdLst>
    <p:sldId id="256" r:id="rId5"/>
    <p:sldId id="508" r:id="rId6"/>
    <p:sldId id="485" r:id="rId7"/>
    <p:sldId id="509" r:id="rId8"/>
    <p:sldId id="503" r:id="rId9"/>
    <p:sldId id="493" r:id="rId10"/>
    <p:sldId id="495" r:id="rId11"/>
    <p:sldId id="496" r:id="rId12"/>
    <p:sldId id="465" r:id="rId13"/>
    <p:sldId id="413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464CE-C6E0-4E21-8A51-BC38931753A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1D3A-BC50-49C4-ACBF-56A59C9542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1D3A-BC50-49C4-ACBF-56A59C9542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41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3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1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6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5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3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E9DA-062B-4AC6-8061-5436A2651A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1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543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182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D9E81A78-E6A9-4B73-89A3-B8B5592488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99" y="6553199"/>
            <a:ext cx="12156543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8CCA1-5387-4D41-8EB9-E7B1195A36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245297-D257-4A49-BB46-01451847B6A3}"/>
              </a:ext>
            </a:extLst>
          </p:cNvPr>
          <p:cNvCxnSpPr/>
          <p:nvPr userDrawn="1"/>
        </p:nvCxnSpPr>
        <p:spPr>
          <a:xfrm>
            <a:off x="1600612" y="1074467"/>
            <a:ext cx="9137843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8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7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Box 56">
            <a:extLst>
              <a:ext uri="{FF2B5EF4-FFF2-40B4-BE49-F238E27FC236}">
                <a16:creationId xmlns:a16="http://schemas.microsoft.com/office/drawing/2014/main" id="{D3760D2B-9B1B-4805-9020-29F5D64AF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99" y="6553199"/>
            <a:ext cx="12156543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B4CD2-92D6-4688-96A5-A0542417C5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57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Box 56">
            <a:extLst>
              <a:ext uri="{FF2B5EF4-FFF2-40B4-BE49-F238E27FC236}">
                <a16:creationId xmlns:a16="http://schemas.microsoft.com/office/drawing/2014/main" id="{122FD2AD-70E8-4B16-8410-40B43CF1EA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99" y="6553199"/>
            <a:ext cx="12156543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1A83-0198-4D83-831A-1D7812A8E2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788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Box 56">
            <a:extLst>
              <a:ext uri="{FF2B5EF4-FFF2-40B4-BE49-F238E27FC236}">
                <a16:creationId xmlns:a16="http://schemas.microsoft.com/office/drawing/2014/main" id="{22147467-38E9-4496-8D22-7B6BE321A6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12192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867C0-57F3-430D-844F-BF114728D8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0E3597-7D96-4979-A180-FFED0805C4F9}"/>
              </a:ext>
            </a:extLst>
          </p:cNvPr>
          <p:cNvCxnSpPr/>
          <p:nvPr userDrawn="1"/>
        </p:nvCxnSpPr>
        <p:spPr>
          <a:xfrm>
            <a:off x="1370221" y="1027907"/>
            <a:ext cx="9137843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2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Box 56">
            <a:extLst>
              <a:ext uri="{FF2B5EF4-FFF2-40B4-BE49-F238E27FC236}">
                <a16:creationId xmlns:a16="http://schemas.microsoft.com/office/drawing/2014/main" id="{966D681E-6EE7-4320-A416-50C187A5FA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12192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29F4E-8A5D-4F6E-92BA-91CEB4BB30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DBD97-63F5-4EA1-97C9-1082A17E4C95}"/>
              </a:ext>
            </a:extLst>
          </p:cNvPr>
          <p:cNvCxnSpPr/>
          <p:nvPr userDrawn="1"/>
        </p:nvCxnSpPr>
        <p:spPr>
          <a:xfrm>
            <a:off x="1662545" y="843751"/>
            <a:ext cx="9137843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0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Box 56">
            <a:extLst>
              <a:ext uri="{FF2B5EF4-FFF2-40B4-BE49-F238E27FC236}">
                <a16:creationId xmlns:a16="http://schemas.microsoft.com/office/drawing/2014/main" id="{9438780B-E60E-4AB9-80F0-C740CC36E0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12192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F000B-4651-4D00-B60D-1468A6EC9F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6357D5-66D6-4BEA-87F0-84063F582DF0}"/>
              </a:ext>
            </a:extLst>
          </p:cNvPr>
          <p:cNvCxnSpPr/>
          <p:nvPr userDrawn="1"/>
        </p:nvCxnSpPr>
        <p:spPr>
          <a:xfrm>
            <a:off x="1662545" y="843751"/>
            <a:ext cx="9137843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6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2E05-27E8-4814-B9B5-69B7865818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Box 56">
            <a:extLst>
              <a:ext uri="{FF2B5EF4-FFF2-40B4-BE49-F238E27FC236}">
                <a16:creationId xmlns:a16="http://schemas.microsoft.com/office/drawing/2014/main" id="{0C9426A3-2FA0-43D5-91CE-6A49A56377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199"/>
            <a:ext cx="12192000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38DE8-6B38-408E-AE7F-2F9F913AB8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AFD89A-7D2F-4CE9-93EF-C3ED81EA22B5}"/>
              </a:ext>
            </a:extLst>
          </p:cNvPr>
          <p:cNvCxnSpPr/>
          <p:nvPr userDrawn="1"/>
        </p:nvCxnSpPr>
        <p:spPr>
          <a:xfrm>
            <a:off x="1662545" y="843751"/>
            <a:ext cx="9137843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4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Box 56">
            <a:extLst>
              <a:ext uri="{FF2B5EF4-FFF2-40B4-BE49-F238E27FC236}">
                <a16:creationId xmlns:a16="http://schemas.microsoft.com/office/drawing/2014/main" id="{D851BE29-7CCA-4103-9061-587D6296AE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99" y="6553199"/>
            <a:ext cx="12156543" cy="304800"/>
          </a:xfrm>
          <a:prstGeom prst="rect">
            <a:avLst/>
          </a:prstGeom>
          <a:solidFill>
            <a:srgbClr val="2D4E6B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ell MT" panose="02020503060305020303" pitchFamily="18" charset="0"/>
              </a:rPr>
              <a:t>Helping People.  It’s who we are and what we do.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2D71D-AAAA-445F-8685-9F61FED74A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92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OLSEN@health.nv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caid.gov/medicaid/quality-of-care/improvement-initiatives/tobacco/overview/index.html" TargetMode="External"/><Relationship Id="rId4" Type="http://schemas.openxmlformats.org/officeDocument/2006/relationships/hyperlink" Target="http://clearwaymn.org.s157839.gridserver.com/wp-content/uploads/2012/11/FINAL-ROI-Briefing-Shee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icotine-patch.net/nicoderm-step-2-clear-nicotine-patch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10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" y="2"/>
            <a:ext cx="1144205" cy="6553199"/>
          </a:xfrm>
          <a:prstGeom prst="rect">
            <a:avLst/>
          </a:prstGeom>
        </p:spPr>
      </p:pic>
      <p:sp>
        <p:nvSpPr>
          <p:cNvPr id="1029" name="Text Box 49"/>
          <p:cNvSpPr txBox="1">
            <a:spLocks noChangeArrowheads="1"/>
          </p:cNvSpPr>
          <p:nvPr/>
        </p:nvSpPr>
        <p:spPr bwMode="auto">
          <a:xfrm>
            <a:off x="2674952" y="206535"/>
            <a:ext cx="180975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2D4E6B"/>
                </a:solidFill>
                <a:latin typeface="Times New Roman" panose="02020603050405020304" pitchFamily="18" charset="0"/>
              </a:rPr>
              <a:t>Brian Sandoval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rgbClr val="2D4E6B"/>
                </a:solidFill>
                <a:latin typeface="Times New Roman" panose="02020603050405020304" pitchFamily="18" charset="0"/>
              </a:rPr>
              <a:t>Governor</a:t>
            </a:r>
            <a:endParaRPr lang="en-US" altLang="en-US" i="1" dirty="0">
              <a:latin typeface="Arial" panose="020B0604020202020204" pitchFamily="34" charset="0"/>
            </a:endParaRPr>
          </a:p>
        </p:txBody>
      </p:sp>
      <p:sp>
        <p:nvSpPr>
          <p:cNvPr id="1030" name="Text Box 50"/>
          <p:cNvSpPr txBox="1">
            <a:spLocks noChangeArrowheads="1"/>
          </p:cNvSpPr>
          <p:nvPr/>
        </p:nvSpPr>
        <p:spPr bwMode="auto">
          <a:xfrm>
            <a:off x="8778886" y="206535"/>
            <a:ext cx="1811338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2D4E6B"/>
                </a:solidFill>
                <a:latin typeface="Times New Roman" panose="02020603050405020304" pitchFamily="18" charset="0"/>
              </a:rPr>
              <a:t>Richard Whitley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rgbClr val="2D4E6B"/>
                </a:solidFill>
                <a:latin typeface="Times New Roman" panose="02020603050405020304" pitchFamily="18" charset="0"/>
              </a:rPr>
              <a:t>Director</a:t>
            </a:r>
            <a:endParaRPr lang="en-US" altLang="en-US" i="1" dirty="0">
              <a:latin typeface="Arial" panose="020B0604020202020204" pitchFamily="34" charset="0"/>
            </a:endParaRPr>
          </a:p>
        </p:txBody>
      </p:sp>
      <p:sp>
        <p:nvSpPr>
          <p:cNvPr id="1031" name="Text Box 52"/>
          <p:cNvSpPr txBox="1">
            <a:spLocks noChangeArrowheads="1"/>
          </p:cNvSpPr>
          <p:nvPr/>
        </p:nvSpPr>
        <p:spPr bwMode="auto">
          <a:xfrm>
            <a:off x="2763045" y="2005788"/>
            <a:ext cx="7885113" cy="29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State of  Nevada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Department of Health and Human Services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Division of Public and Behavioral Health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Tobacco Control in Nevada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David S. Olsen, MPH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Policy and Systems Manager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June 14, 2018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039" name="Straight Connector 1038"/>
          <p:cNvCxnSpPr/>
          <p:nvPr/>
        </p:nvCxnSpPr>
        <p:spPr>
          <a:xfrm>
            <a:off x="3320805" y="3102050"/>
            <a:ext cx="6853382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10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73" y="215962"/>
            <a:ext cx="1638442" cy="1592718"/>
          </a:xfrm>
          <a:prstGeom prst="rect">
            <a:avLst/>
          </a:prstGeom>
        </p:spPr>
      </p:pic>
      <p:cxnSp>
        <p:nvCxnSpPr>
          <p:cNvPr id="1046" name="Straight Connector 1045"/>
          <p:cNvCxnSpPr>
            <a:cxnSpLocks/>
          </p:cNvCxnSpPr>
          <p:nvPr/>
        </p:nvCxnSpPr>
        <p:spPr>
          <a:xfrm>
            <a:off x="35687" y="6553199"/>
            <a:ext cx="12156313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10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03" y="4791595"/>
            <a:ext cx="1311414" cy="1761601"/>
          </a:xfrm>
          <a:prstGeom prst="rect">
            <a:avLst/>
          </a:prstGeom>
        </p:spPr>
      </p:pic>
      <p:sp>
        <p:nvSpPr>
          <p:cNvPr id="1032" name="Rectangle 1031"/>
          <p:cNvSpPr/>
          <p:nvPr/>
        </p:nvSpPr>
        <p:spPr>
          <a:xfrm>
            <a:off x="35895" y="-3"/>
            <a:ext cx="12156105" cy="68580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5" name="Straight Connector 1034"/>
          <p:cNvCxnSpPr>
            <a:cxnSpLocks/>
          </p:cNvCxnSpPr>
          <p:nvPr/>
        </p:nvCxnSpPr>
        <p:spPr>
          <a:xfrm flipH="1">
            <a:off x="1179892" y="-5"/>
            <a:ext cx="2" cy="6553199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01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ttps://upload.wikimedia.org/wikipedia/commons/9/97/Emerald_Ba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3"/>
          <p:cNvSpPr>
            <a:spLocks noGrp="1"/>
          </p:cNvSpPr>
          <p:nvPr>
            <p:ph type="title"/>
          </p:nvPr>
        </p:nvSpPr>
        <p:spPr>
          <a:xfrm>
            <a:off x="1" y="-1"/>
            <a:ext cx="3763477" cy="1337913"/>
          </a:xfrm>
          <a:solidFill>
            <a:schemeClr val="tx2">
              <a:lumMod val="50000"/>
            </a:schemeClr>
          </a:solidFill>
        </p:spPr>
        <p:txBody>
          <a:bodyPr anchor="ctr" anchorCtr="1">
            <a:normAutofit/>
          </a:bodyPr>
          <a:lstStyle/>
          <a:p>
            <a:pPr algn="ctr" eaLnBrk="1" hangingPunct="1"/>
            <a:r>
              <a:rPr lang="en-US" altLang="en-US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Thank you!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BD7E10-3C63-4F5B-B218-2893CCE2006E}"/>
              </a:ext>
            </a:extLst>
          </p:cNvPr>
          <p:cNvSpPr txBox="1">
            <a:spLocks/>
          </p:cNvSpPr>
          <p:nvPr/>
        </p:nvSpPr>
        <p:spPr>
          <a:xfrm>
            <a:off x="6724650" y="4743450"/>
            <a:ext cx="5467351" cy="2114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David S. Olsen, MPH</a:t>
            </a:r>
          </a:p>
          <a:p>
            <a:pPr algn="ctr"/>
            <a:r>
              <a:rPr lang="en-US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Policy and Systems Manager</a:t>
            </a:r>
          </a:p>
          <a:p>
            <a:pPr algn="ctr"/>
            <a:r>
              <a:rPr lang="en-US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Division of Public &amp; Behavioral Health </a:t>
            </a:r>
          </a:p>
          <a:p>
            <a:pPr algn="ctr"/>
            <a:r>
              <a:rPr lang="en-US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Chronic Disease Prevention and Health Promotion </a:t>
            </a:r>
          </a:p>
          <a:p>
            <a:pPr algn="ctr"/>
            <a:r>
              <a:rPr lang="en-US" sz="2000" cap="all" spc="250" dirty="0">
                <a:solidFill>
                  <a:srgbClr val="646B86"/>
                </a:solidFill>
                <a:latin typeface="Georgia"/>
                <a:hlinkClick r:id="rId4"/>
              </a:rPr>
              <a:t>DOLSEN@health.nv.gov</a:t>
            </a:r>
            <a:endParaRPr lang="en-US" sz="2000" cap="all" spc="250" dirty="0">
              <a:solidFill>
                <a:srgbClr val="646B86"/>
              </a:solidFill>
              <a:latin typeface="Georgia"/>
            </a:endParaRPr>
          </a:p>
          <a:p>
            <a:pPr algn="ctr"/>
            <a:r>
              <a:rPr lang="en-US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(775) 684-4237</a:t>
            </a:r>
          </a:p>
        </p:txBody>
      </p:sp>
    </p:spTree>
    <p:extLst>
      <p:ext uri="{BB962C8B-B14F-4D97-AF65-F5344CB8AC3E}">
        <p14:creationId xmlns:p14="http://schemas.microsoft.com/office/powerpoint/2010/main" val="238812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43663D8-8730-498B-A808-A545663FBF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707" y="5333058"/>
            <a:ext cx="4495800" cy="10401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BC5FCB-5D43-4C03-9D49-16CB47946DE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6673" y="5149684"/>
            <a:ext cx="2524125" cy="476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7C01A5-CE08-4F85-BDF4-2CCB50E44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036" y="3064900"/>
            <a:ext cx="4952449" cy="135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165065-C5FB-4FF9-B2DF-23A39DCB461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196632" y="5333058"/>
            <a:ext cx="2880083" cy="118948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38A3C02-2CE0-4422-88A4-33F706D14B1E}"/>
              </a:ext>
            </a:extLst>
          </p:cNvPr>
          <p:cNvSpPr txBox="1">
            <a:spLocks/>
          </p:cNvSpPr>
          <p:nvPr/>
        </p:nvSpPr>
        <p:spPr>
          <a:xfrm>
            <a:off x="3362326" y="71430"/>
            <a:ext cx="8439151" cy="10401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Why are we here?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0A3EA7-5445-423D-A8E5-54559EC57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839" y="1105898"/>
            <a:ext cx="3107876" cy="4199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FE7906-AF23-4912-AB15-12CC0CA49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427138"/>
            <a:ext cx="4473037" cy="4663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73BD60-B107-4A1A-8EDE-07F6E4467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344" y="1206667"/>
            <a:ext cx="4920005" cy="1894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875A9A-6450-4A73-B5FA-AD2555E3C771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441526" y="4238884"/>
            <a:ext cx="4721365" cy="2278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877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3832"/>
          </a:xfrm>
        </p:spPr>
        <p:txBody>
          <a:bodyPr>
            <a:normAutofit/>
          </a:bodyPr>
          <a:lstStyle/>
          <a:p>
            <a:r>
              <a:rPr lang="en-US" sz="4000" dirty="0"/>
              <a:t>Tobacco Prevention &amp; Control Goals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499836F-B1BD-4BF6-B011-DA8B7CBE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099" y="6126170"/>
            <a:ext cx="2743200" cy="365125"/>
          </a:xfrm>
        </p:spPr>
        <p:txBody>
          <a:bodyPr/>
          <a:lstStyle/>
          <a:p>
            <a:fld id="{AE7734D1-8BCF-4F6B-8C2C-67A07E74FCC1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D4CC1-76AA-41F8-976F-F1C147B75405}"/>
              </a:ext>
            </a:extLst>
          </p:cNvPr>
          <p:cNvGrpSpPr/>
          <p:nvPr/>
        </p:nvGrpSpPr>
        <p:grpSpPr>
          <a:xfrm>
            <a:off x="1711193" y="1152267"/>
            <a:ext cx="2865886" cy="4553465"/>
            <a:chOff x="1842" y="0"/>
            <a:chExt cx="2865886" cy="45534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B2A590A-5713-4F7E-B293-0EC4019F7405}"/>
                </a:ext>
              </a:extLst>
            </p:cNvPr>
            <p:cNvSpPr/>
            <p:nvPr/>
          </p:nvSpPr>
          <p:spPr>
            <a:xfrm>
              <a:off x="1842" y="0"/>
              <a:ext cx="2865886" cy="45534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0E031F72-1644-4160-926E-720EDFA59D7E}"/>
                </a:ext>
              </a:extLst>
            </p:cNvPr>
            <p:cNvSpPr txBox="1"/>
            <p:nvPr/>
          </p:nvSpPr>
          <p:spPr>
            <a:xfrm>
              <a:off x="1842" y="1821386"/>
              <a:ext cx="2865886" cy="1821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Prevent Initiation Among Youth and Young Adults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932D22E-3520-4821-A7A1-EFFA0EFD973F}"/>
              </a:ext>
            </a:extLst>
          </p:cNvPr>
          <p:cNvSpPr/>
          <p:nvPr/>
        </p:nvSpPr>
        <p:spPr>
          <a:xfrm>
            <a:off x="2385984" y="1425474"/>
            <a:ext cx="1516303" cy="1516303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EAD57-A2E4-4747-A652-43DC209B5D8B}"/>
              </a:ext>
            </a:extLst>
          </p:cNvPr>
          <p:cNvGrpSpPr/>
          <p:nvPr/>
        </p:nvGrpSpPr>
        <p:grpSpPr>
          <a:xfrm>
            <a:off x="7614920" y="1152266"/>
            <a:ext cx="2865886" cy="4553465"/>
            <a:chOff x="2953705" y="0"/>
            <a:chExt cx="2865886" cy="455346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FFE44AF-D36A-4B32-83F7-9E0DBD2F994C}"/>
                </a:ext>
              </a:extLst>
            </p:cNvPr>
            <p:cNvSpPr/>
            <p:nvPr/>
          </p:nvSpPr>
          <p:spPr>
            <a:xfrm>
              <a:off x="2953705" y="0"/>
              <a:ext cx="2865886" cy="45534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F8EAB3B4-2DDE-44DB-A652-FF27B5DC0B3D}"/>
                </a:ext>
              </a:extLst>
            </p:cNvPr>
            <p:cNvSpPr txBox="1"/>
            <p:nvPr/>
          </p:nvSpPr>
          <p:spPr>
            <a:xfrm>
              <a:off x="2953705" y="1821386"/>
              <a:ext cx="2865886" cy="1821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Promote Quitting Among Adults and Youth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A7C03A8-8965-4AE2-BAA2-621919A578F2}"/>
              </a:ext>
            </a:extLst>
          </p:cNvPr>
          <p:cNvSpPr/>
          <p:nvPr/>
        </p:nvSpPr>
        <p:spPr>
          <a:xfrm>
            <a:off x="8289711" y="1425473"/>
            <a:ext cx="1516303" cy="1516303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2CFDBE-F709-46D5-A0BC-50260678CB10}"/>
              </a:ext>
            </a:extLst>
          </p:cNvPr>
          <p:cNvGrpSpPr/>
          <p:nvPr/>
        </p:nvGrpSpPr>
        <p:grpSpPr>
          <a:xfrm>
            <a:off x="4663056" y="1152266"/>
            <a:ext cx="2865886" cy="4553465"/>
            <a:chOff x="5905569" y="0"/>
            <a:chExt cx="2865886" cy="455346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B81B136-CD85-401C-8BC3-B4A817BEA042}"/>
                </a:ext>
              </a:extLst>
            </p:cNvPr>
            <p:cNvSpPr/>
            <p:nvPr/>
          </p:nvSpPr>
          <p:spPr>
            <a:xfrm>
              <a:off x="5905569" y="0"/>
              <a:ext cx="2865886" cy="45534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D4584FFB-31B2-495F-AC68-0659403C5653}"/>
                </a:ext>
              </a:extLst>
            </p:cNvPr>
            <p:cNvSpPr txBox="1"/>
            <p:nvPr/>
          </p:nvSpPr>
          <p:spPr>
            <a:xfrm>
              <a:off x="5905569" y="1821386"/>
              <a:ext cx="2865886" cy="1821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Eliminate Exposure to Secondhand Smoke</a:t>
              </a:r>
            </a:p>
          </p:txBody>
        </p:sp>
      </p:grp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8EA0AC30-6215-4A8F-BEDB-32D10D1F9450}"/>
              </a:ext>
            </a:extLst>
          </p:cNvPr>
          <p:cNvSpPr/>
          <p:nvPr/>
        </p:nvSpPr>
        <p:spPr>
          <a:xfrm>
            <a:off x="2060282" y="4795039"/>
            <a:ext cx="8071434" cy="683019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8824BC-CB25-4732-ADF0-1C059925A93E}"/>
              </a:ext>
            </a:extLst>
          </p:cNvPr>
          <p:cNvSpPr txBox="1"/>
          <p:nvPr/>
        </p:nvSpPr>
        <p:spPr>
          <a:xfrm>
            <a:off x="4994617" y="4936493"/>
            <a:ext cx="2368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Eliminate Disparities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A77DB8-917C-4DBE-B166-9C38DAD5A431}"/>
              </a:ext>
            </a:extLst>
          </p:cNvPr>
          <p:cNvSpPr/>
          <p:nvPr/>
        </p:nvSpPr>
        <p:spPr>
          <a:xfrm>
            <a:off x="5283045" y="1404041"/>
            <a:ext cx="1516303" cy="1516303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8F3F3-C9AE-497E-A964-8A714518588C}"/>
              </a:ext>
            </a:extLst>
          </p:cNvPr>
          <p:cNvSpPr txBox="1"/>
          <p:nvPr/>
        </p:nvSpPr>
        <p:spPr>
          <a:xfrm>
            <a:off x="2641086" y="5660298"/>
            <a:ext cx="92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#1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F0C33-F1B8-46AF-B260-6EF50F12E921}"/>
              </a:ext>
            </a:extLst>
          </p:cNvPr>
          <p:cNvSpPr txBox="1"/>
          <p:nvPr/>
        </p:nvSpPr>
        <p:spPr>
          <a:xfrm>
            <a:off x="5557756" y="5660298"/>
            <a:ext cx="92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#2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06C48-819A-43BC-A71F-2971046D789E}"/>
              </a:ext>
            </a:extLst>
          </p:cNvPr>
          <p:cNvSpPr txBox="1"/>
          <p:nvPr/>
        </p:nvSpPr>
        <p:spPr>
          <a:xfrm>
            <a:off x="8882089" y="5660297"/>
            <a:ext cx="92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5087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3832"/>
          </a:xfrm>
        </p:spPr>
        <p:txBody>
          <a:bodyPr>
            <a:normAutofit/>
          </a:bodyPr>
          <a:lstStyle/>
          <a:p>
            <a:r>
              <a:rPr lang="en-US" sz="4000" dirty="0"/>
              <a:t>Nevada Tobacco Quitline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7099" y="6126170"/>
            <a:ext cx="2743200" cy="365125"/>
          </a:xfrm>
        </p:spPr>
        <p:txBody>
          <a:bodyPr/>
          <a:lstStyle/>
          <a:p>
            <a:fld id="{AE7734D1-8BCF-4F6B-8C2C-67A07E74FCC1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25ADDB-D8AB-4BB1-BA11-E85039E3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5" y="1366887"/>
            <a:ext cx="10015194" cy="5024486"/>
          </a:xfrm>
        </p:spPr>
        <p:txBody>
          <a:bodyPr>
            <a:normAutofit/>
          </a:bodyPr>
          <a:lstStyle/>
          <a:p>
            <a:r>
              <a:rPr lang="en-US" sz="3200" dirty="0"/>
              <a:t>One of the most cost-effective preventive services</a:t>
            </a:r>
          </a:p>
          <a:p>
            <a:pPr lvl="1"/>
            <a:r>
              <a:rPr lang="en-US" sz="2800" dirty="0"/>
              <a:t>$2-3 return for every $1 invested</a:t>
            </a:r>
          </a:p>
          <a:p>
            <a:pPr lvl="1"/>
            <a:r>
              <a:rPr lang="en-US" sz="2800" dirty="0"/>
              <a:t>Quitters cost $541 less per quarter in health care costs, within 18 months of quitting, than those who continued smoking</a:t>
            </a:r>
          </a:p>
          <a:p>
            <a:endParaRPr lang="en-US" sz="3200" dirty="0"/>
          </a:p>
          <a:p>
            <a:r>
              <a:rPr lang="en-US" sz="3200" dirty="0"/>
              <a:t>Why Nevada will always need a quitline</a:t>
            </a:r>
          </a:p>
          <a:p>
            <a:pPr lvl="1"/>
            <a:r>
              <a:rPr lang="en-US" sz="2800" dirty="0"/>
              <a:t>1-800-QUIT-NOW acts as a “hub” to connect clients to services</a:t>
            </a:r>
          </a:p>
          <a:p>
            <a:pPr lvl="1"/>
            <a:r>
              <a:rPr lang="en-US" sz="2800" dirty="0"/>
              <a:t>Uninsured were 20 percent of callers in 2017 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505A4F-F2E1-4C01-B912-A9C57E85F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75" y="84342"/>
            <a:ext cx="2984500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A8436B-28AF-4899-AD1B-2DF92F226BDF}"/>
              </a:ext>
            </a:extLst>
          </p:cNvPr>
          <p:cNvSpPr txBox="1"/>
          <p:nvPr/>
        </p:nvSpPr>
        <p:spPr>
          <a:xfrm>
            <a:off x="1725105" y="5906520"/>
            <a:ext cx="853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Sources:</a:t>
            </a:r>
          </a:p>
          <a:p>
            <a:pPr marL="228600" indent="-228600">
              <a:buAutoNum type="arabicPeriod"/>
            </a:pPr>
            <a:r>
              <a:rPr lang="en-US" sz="800" dirty="0"/>
              <a:t>Clear Way Minnesota. Return on Investment for Tobacco Cessation. Retrieved from: </a:t>
            </a:r>
            <a:r>
              <a:rPr lang="en-US" sz="800" dirty="0">
                <a:hlinkClick r:id="rId4"/>
              </a:rPr>
              <a:t>http://clearwaymn.org.s157839.gridserver.com/wp-content/uploads/2012/11/FINAL-ROI-Briefing-Sheet.pdf</a:t>
            </a:r>
            <a:r>
              <a:rPr lang="en-US" sz="800" dirty="0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sz="800" dirty="0"/>
              <a:t>Medicaid.gov, Tobacco Cessation. Retrieved from: </a:t>
            </a:r>
            <a:r>
              <a:rPr lang="en-US" sz="800" dirty="0">
                <a:hlinkClick r:id="rId5"/>
              </a:rPr>
              <a:t>https://www.medicaid.gov/medicaid/quality-of-care/improvement-initiatives/tobacco/overview/index.html</a:t>
            </a:r>
            <a:r>
              <a:rPr lang="en-US" sz="800" dirty="0"/>
              <a:t>.</a:t>
            </a:r>
          </a:p>
          <a:p>
            <a:pPr marL="228600" indent="-228600">
              <a:buAutoNum type="arabicPeriod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722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3832"/>
          </a:xfrm>
        </p:spPr>
        <p:txBody>
          <a:bodyPr>
            <a:normAutofit/>
          </a:bodyPr>
          <a:lstStyle/>
          <a:p>
            <a:r>
              <a:rPr lang="en-US" sz="4000" dirty="0"/>
              <a:t>Nevada Tobacco Quitline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7099" y="6126170"/>
            <a:ext cx="2743200" cy="365125"/>
          </a:xfrm>
        </p:spPr>
        <p:txBody>
          <a:bodyPr/>
          <a:lstStyle/>
          <a:p>
            <a:fld id="{AE7734D1-8BCF-4F6B-8C2C-67A07E74FCC1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25ADDB-D8AB-4BB1-BA11-E85039E3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5" y="1366887"/>
            <a:ext cx="10015194" cy="5024486"/>
          </a:xfrm>
        </p:spPr>
        <p:txBody>
          <a:bodyPr>
            <a:normAutofit/>
          </a:bodyPr>
          <a:lstStyle/>
          <a:p>
            <a:r>
              <a:rPr lang="en-US" sz="3200" dirty="0"/>
              <a:t>Moving Forward</a:t>
            </a:r>
          </a:p>
          <a:p>
            <a:pPr lvl="1"/>
            <a:r>
              <a:rPr lang="en-US" sz="2800" dirty="0"/>
              <a:t>Improve service to clients with </a:t>
            </a:r>
            <a:r>
              <a:rPr lang="en-US" sz="2800" b="1" u="sng" dirty="0"/>
              <a:t>mental health conditions</a:t>
            </a:r>
          </a:p>
          <a:p>
            <a:pPr lvl="1"/>
            <a:r>
              <a:rPr lang="en-US" sz="2800" dirty="0"/>
              <a:t>Increase quit rates by restoring and increasing the availability Nicotine Replacement Therapy</a:t>
            </a:r>
          </a:p>
        </p:txBody>
      </p:sp>
      <p:pic>
        <p:nvPicPr>
          <p:cNvPr id="7" name="Picture 2" descr="NicoDerm CQ Step 2 - 3 Week Kit - 21 Clear Nicotine Patches">
            <a:hlinkClick r:id="rId3" tooltip="NicoDerm CQ Step 2 - 3 Week Kit - 21 Clear Nicotine Patches"/>
            <a:extLst>
              <a:ext uri="{FF2B5EF4-FFF2-40B4-BE49-F238E27FC236}">
                <a16:creationId xmlns:a16="http://schemas.microsoft.com/office/drawing/2014/main" id="{310A1936-4182-46EF-8378-1EEA7877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7" y="3429000"/>
            <a:ext cx="1786296" cy="178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D1B66F-73B4-4436-9845-665E70851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11547"/>
              </p:ext>
            </p:extLst>
          </p:nvPr>
        </p:nvGraphicFramePr>
        <p:xfrm>
          <a:off x="462727" y="3586381"/>
          <a:ext cx="6301525" cy="2539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8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 Black" panose="020B0A04020102020204" pitchFamily="34" charset="0"/>
                        </a:rPr>
                        <a:t>Quit Rate by Health Plan Type, 2016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Plan</a:t>
                      </a:r>
                    </a:p>
                  </a:txBody>
                  <a:tcPr marL="5932" marR="5932" marT="593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Responder Quit Rate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2" marR="5932" marT="5932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Insurance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Uninsured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Picture 10" descr="See the source image">
            <a:extLst>
              <a:ext uri="{FF2B5EF4-FFF2-40B4-BE49-F238E27FC236}">
                <a16:creationId xmlns:a16="http://schemas.microsoft.com/office/drawing/2014/main" id="{E22591BD-AA42-494D-874B-1DBB58852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853" y="3141356"/>
            <a:ext cx="2589692" cy="236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9DA3A3-351A-49F2-B37E-EB37CEA66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75" y="84342"/>
            <a:ext cx="2984500" cy="1295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05D9D-AB4E-41E0-8F35-87E09B2F3873}"/>
              </a:ext>
            </a:extLst>
          </p:cNvPr>
          <p:cNvSpPr txBox="1"/>
          <p:nvPr/>
        </p:nvSpPr>
        <p:spPr>
          <a:xfrm>
            <a:off x="469409" y="6124381"/>
            <a:ext cx="2511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</a:t>
            </a:r>
          </a:p>
          <a:p>
            <a:r>
              <a:rPr lang="en-US" sz="800" dirty="0"/>
              <a:t>	2016 Nevada Quitline Outcomes Report</a:t>
            </a:r>
          </a:p>
        </p:txBody>
      </p:sp>
    </p:spTree>
    <p:extLst>
      <p:ext uri="{BB962C8B-B14F-4D97-AF65-F5344CB8AC3E}">
        <p14:creationId xmlns:p14="http://schemas.microsoft.com/office/powerpoint/2010/main" val="340924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705"/>
            <a:ext cx="10515600" cy="733832"/>
          </a:xfrm>
        </p:spPr>
        <p:txBody>
          <a:bodyPr>
            <a:normAutofit/>
          </a:bodyPr>
          <a:lstStyle/>
          <a:p>
            <a:r>
              <a:rPr lang="en-US" sz="4000" dirty="0"/>
              <a:t>Best Practice and Evidence-Based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7099" y="6126170"/>
            <a:ext cx="2743200" cy="365125"/>
          </a:xfrm>
        </p:spPr>
        <p:txBody>
          <a:bodyPr/>
          <a:lstStyle/>
          <a:p>
            <a:fld id="{AE7734D1-8BCF-4F6B-8C2C-67A07E74FCC1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C5B98-919B-49C4-A17C-7E144823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21794"/>
            <a:ext cx="6126408" cy="769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1CA9C-33DF-40FE-818F-443493BD4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05" y="1466850"/>
            <a:ext cx="10536795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40007-BA84-4920-9856-F00118BBE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59" y="1262793"/>
            <a:ext cx="9138686" cy="4332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7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3832"/>
          </a:xfrm>
        </p:spPr>
        <p:txBody>
          <a:bodyPr>
            <a:normAutofit/>
          </a:bodyPr>
          <a:lstStyle/>
          <a:p>
            <a:r>
              <a:rPr lang="en-US" sz="4000" dirty="0"/>
              <a:t>Best Practice and Evidence-Based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7099" y="6126170"/>
            <a:ext cx="2743200" cy="365125"/>
          </a:xfrm>
        </p:spPr>
        <p:txBody>
          <a:bodyPr/>
          <a:lstStyle/>
          <a:p>
            <a:fld id="{AE7734D1-8BCF-4F6B-8C2C-67A07E74FCC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B5E83-70F7-4948-9183-958AB17B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73" y="1547339"/>
            <a:ext cx="3309452" cy="433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B44C7-5916-4F80-98FB-8C3917AF6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7" y="1547338"/>
            <a:ext cx="3336232" cy="433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5C2A01-9AD7-4BE8-A188-580479459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89" y="1337801"/>
            <a:ext cx="10258911" cy="492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6B99252-A771-42D5-BB0C-E21D3DA7C902}"/>
              </a:ext>
            </a:extLst>
          </p:cNvPr>
          <p:cNvSpPr/>
          <p:nvPr/>
        </p:nvSpPr>
        <p:spPr>
          <a:xfrm>
            <a:off x="9486900" y="2444750"/>
            <a:ext cx="1841648" cy="609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16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3832"/>
          </a:xfrm>
        </p:spPr>
        <p:txBody>
          <a:bodyPr>
            <a:normAutofit/>
          </a:bodyPr>
          <a:lstStyle/>
          <a:p>
            <a:r>
              <a:rPr lang="en-US" sz="4000" dirty="0"/>
              <a:t>Best Practice and Evidence-Based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7099" y="6126170"/>
            <a:ext cx="2743200" cy="365125"/>
          </a:xfrm>
        </p:spPr>
        <p:txBody>
          <a:bodyPr/>
          <a:lstStyle/>
          <a:p>
            <a:fld id="{AE7734D1-8BCF-4F6B-8C2C-67A07E74FCC1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B4417-3B89-4EBD-8522-3E1856A1A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1296995"/>
            <a:ext cx="71342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78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3CE58696-8C22-4731-9B5E-A425DBFE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49" y="4387139"/>
            <a:ext cx="4226358" cy="2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4C14F57-712F-4435-A5B7-05935939C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80" y="1253414"/>
            <a:ext cx="5735820" cy="50053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E42DB8-E053-472F-A73F-5532C82B469D}"/>
              </a:ext>
            </a:extLst>
          </p:cNvPr>
          <p:cNvSpPr/>
          <p:nvPr/>
        </p:nvSpPr>
        <p:spPr>
          <a:xfrm>
            <a:off x="304799" y="5604586"/>
            <a:ext cx="1031595" cy="2857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5EE91F-73F7-42E5-894C-22B9A7D923DA}"/>
              </a:ext>
            </a:extLst>
          </p:cNvPr>
          <p:cNvSpPr/>
          <p:nvPr/>
        </p:nvSpPr>
        <p:spPr>
          <a:xfrm>
            <a:off x="844829" y="5898258"/>
            <a:ext cx="1660246" cy="16581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689403-DC60-41D2-8EF6-D8494368723F}"/>
              </a:ext>
            </a:extLst>
          </p:cNvPr>
          <p:cNvSpPr/>
          <p:nvPr/>
        </p:nvSpPr>
        <p:spPr>
          <a:xfrm>
            <a:off x="304798" y="1575510"/>
            <a:ext cx="1304927" cy="3294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ECCCB0-78E4-4435-BD31-B6F7C5FA47BD}"/>
              </a:ext>
            </a:extLst>
          </p:cNvPr>
          <p:cNvSpPr/>
          <p:nvPr/>
        </p:nvSpPr>
        <p:spPr>
          <a:xfrm>
            <a:off x="3009899" y="4861636"/>
            <a:ext cx="857251" cy="1485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8AC3BA-3A8C-45A8-B21B-924657FE42FD}"/>
              </a:ext>
            </a:extLst>
          </p:cNvPr>
          <p:cNvSpPr/>
          <p:nvPr/>
        </p:nvSpPr>
        <p:spPr>
          <a:xfrm>
            <a:off x="327163" y="5010150"/>
            <a:ext cx="1473062" cy="1485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C49858-EE40-45E1-940F-E411BD741A04}"/>
              </a:ext>
            </a:extLst>
          </p:cNvPr>
          <p:cNvSpPr/>
          <p:nvPr/>
        </p:nvSpPr>
        <p:spPr>
          <a:xfrm>
            <a:off x="942974" y="3057525"/>
            <a:ext cx="857251" cy="14851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815EC1-3A97-4962-A008-B932A76BB46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The Need for Increased Youth Prevention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243EF10A-DFEC-4703-85C2-02643551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099" y="6126170"/>
            <a:ext cx="2743200" cy="365125"/>
          </a:xfrm>
        </p:spPr>
        <p:txBody>
          <a:bodyPr/>
          <a:lstStyle/>
          <a:p>
            <a:fld id="{AE7734D1-8BCF-4F6B-8C2C-67A07E74FCC1}" type="slidenum">
              <a:rPr lang="en-US" smtClean="0"/>
              <a:t>9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281F7-ECE8-444E-A38E-F1A82B729D09}"/>
              </a:ext>
            </a:extLst>
          </p:cNvPr>
          <p:cNvSpPr txBox="1"/>
          <p:nvPr/>
        </p:nvSpPr>
        <p:spPr>
          <a:xfrm>
            <a:off x="7327104" y="6193622"/>
            <a:ext cx="3133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</a:t>
            </a:r>
          </a:p>
          <a:p>
            <a:r>
              <a:rPr lang="en-US" sz="800" dirty="0"/>
              <a:t>	2015  Nevada Youth Risk Behavior Surveillance System</a:t>
            </a:r>
          </a:p>
        </p:txBody>
      </p:sp>
      <p:pic>
        <p:nvPicPr>
          <p:cNvPr id="3" name="Picture 2" descr="A picture containing items, bag&#10;&#10;Description generated with high confidence">
            <a:extLst>
              <a:ext uri="{FF2B5EF4-FFF2-40B4-BE49-F238E27FC236}">
                <a16:creationId xmlns:a16="http://schemas.microsoft.com/office/drawing/2014/main" id="{8D37E3C5-ED5B-4E8C-A124-1B68D94D5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78794" y="1253414"/>
            <a:ext cx="4292700" cy="32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971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754687e6-571d-43f0-a90e-b98c7730d8b2">
      <UserInfo>
        <DisplayName>Maria V. Lokke</DisplayName>
        <AccountId>1920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EB0B37AE65A479585FE22556D608B" ma:contentTypeVersion="5" ma:contentTypeDescription="Create a new document." ma:contentTypeScope="" ma:versionID="a81cbc5daee02e247345a7263d981909">
  <xsd:schema xmlns:xsd="http://www.w3.org/2001/XMLSchema" xmlns:xs="http://www.w3.org/2001/XMLSchema" xmlns:p="http://schemas.microsoft.com/office/2006/metadata/properties" xmlns:ns1="http://schemas.microsoft.com/sharepoint/v3" xmlns:ns2="754687e6-571d-43f0-a90e-b98c7730d8b2" xmlns:ns3="d06c04a2-2e5b-484a-b8e7-8a6a2d8c9575" targetNamespace="http://schemas.microsoft.com/office/2006/metadata/properties" ma:root="true" ma:fieldsID="e993650ffabf2eaf9d472b5e0667f80a" ns1:_="" ns2:_="" ns3:_="">
    <xsd:import namespace="http://schemas.microsoft.com/sharepoint/v3"/>
    <xsd:import namespace="754687e6-571d-43f0-a90e-b98c7730d8b2"/>
    <xsd:import namespace="d06c04a2-2e5b-484a-b8e7-8a6a2d8c95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687e6-571d-43f0-a90e-b98c7730d8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c04a2-2e5b-484a-b8e7-8a6a2d8c9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A7D381-6471-4A76-BA4D-276E58A4F5A0}">
  <ds:schemaRefs>
    <ds:schemaRef ds:uri="http://schemas.microsoft.com/office/2006/metadata/properties"/>
    <ds:schemaRef ds:uri="http://schemas.microsoft.com/sharepoint/v3"/>
    <ds:schemaRef ds:uri="http://purl.org/dc/terms/"/>
    <ds:schemaRef ds:uri="d06c04a2-2e5b-484a-b8e7-8a6a2d8c9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54687e6-571d-43f0-a90e-b98c7730d8b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EB9ABC-AC61-4618-8472-59DD9D655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BFAA2-C777-42F5-A136-1D2554753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4687e6-571d-43f0-a90e-b98c7730d8b2"/>
    <ds:schemaRef ds:uri="d06c04a2-2e5b-484a-b8e7-8a6a2d8c9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6430</TotalTime>
  <Words>339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Bell MT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Tobacco Prevention &amp; Control Goals</vt:lpstr>
      <vt:lpstr>Nevada Tobacco Quitline</vt:lpstr>
      <vt:lpstr>Nevada Tobacco Quitline</vt:lpstr>
      <vt:lpstr>Best Practice and Evidence-Based</vt:lpstr>
      <vt:lpstr>Best Practice and Evidence-Based</vt:lpstr>
      <vt:lpstr>Best Practice and Evidence-Based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Mitchell</dc:creator>
  <cp:lastModifiedBy>David Olsen</cp:lastModifiedBy>
  <cp:revision>410</cp:revision>
  <cp:lastPrinted>2017-01-23T18:48:49Z</cp:lastPrinted>
  <dcterms:created xsi:type="dcterms:W3CDTF">2017-01-10T21:03:56Z</dcterms:created>
  <dcterms:modified xsi:type="dcterms:W3CDTF">2018-05-31T19:00:04Z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0x010100004EB0B37AE65A479585FE22556D608B</vt:lpwstr>
  </property>
</Properties>
</file>